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Amatic SC"/>
      <p:regular r:id="rId18"/>
      <p:bold r:id="rId19"/>
    </p:embeddedFont>
    <p:embeddedFont>
      <p:font typeface="Source Code Pro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SourceCodePro-regular.fntdata"/><Relationship Id="rId11" Type="http://schemas.openxmlformats.org/officeDocument/2006/relationships/slide" Target="slides/slide6.xml"/><Relationship Id="rId22" Type="http://schemas.openxmlformats.org/officeDocument/2006/relationships/font" Target="fonts/SourceCodePro-italic.fntdata"/><Relationship Id="rId10" Type="http://schemas.openxmlformats.org/officeDocument/2006/relationships/slide" Target="slides/slide5.xml"/><Relationship Id="rId21" Type="http://schemas.openxmlformats.org/officeDocument/2006/relationships/font" Target="fonts/SourceCodePro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font" Target="fonts/SourceCodePro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AmaticSC-bold.fntdata"/><Relationship Id="rId6" Type="http://schemas.openxmlformats.org/officeDocument/2006/relationships/slide" Target="slides/slide1.xml"/><Relationship Id="rId18" Type="http://schemas.openxmlformats.org/officeDocument/2006/relationships/font" Target="fonts/AmaticSC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Dohwij4FD8FAKsfaT9GWFxjMYdcJ3rIh?usp=sharing" TargetMode="Externa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a0c9868308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3a0c9868308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u="sng">
                <a:solidFill>
                  <a:schemeClr val="hlink"/>
                </a:solidFill>
                <a:hlinkClick r:id="rId2"/>
              </a:rPr>
              <a:t>https://drive.google.com/drive/folders/1Dohwij4FD8FAKsfaT9GWFxjMYdcJ3rIh?usp=sharing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a0c9868308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a0c9868308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a0c9868308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a0c9868308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a0c9868308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a0c9868308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a0c9868308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a0c9868308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a0c9868308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a0c9868308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a0c9868308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a0c9868308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a0c9868308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a0c9868308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a0c9868308_0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a0c9868308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a0c9868308_0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a0c9868308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a0c9868308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a0c9868308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a0c9868308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a0c9868308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4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b="1" sz="24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beach-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youtu.be/zTi6ZFuKCg8?si=Yn9LCZnOe_6XcMmR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800"/>
              <a:t>國立台灣歷史博物館</a:t>
            </a:r>
            <a:endParaRPr sz="4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800"/>
              <a:t>─歷史調查所Ep</a:t>
            </a:r>
            <a:r>
              <a:rPr lang="zh-TW" sz="4800"/>
              <a:t>6</a:t>
            </a:r>
            <a:endParaRPr sz="4800"/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2025/11/06 萬芳高中歷史科 謝家偉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2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2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600"/>
              <a:t>陳澄波遺體照</a:t>
            </a:r>
            <a:endParaRPr sz="16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 sz="15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由玻璃底片沖洗的照片，上方註記「丁亥36.3.25 旧閏2.3」，為沖洗者註記的陳澄波死亡日期。</a:t>
            </a:r>
            <a:endParaRPr sz="1600"/>
          </a:p>
        </p:txBody>
      </p:sp>
      <p:pic>
        <p:nvPicPr>
          <p:cNvPr id="125" name="Google Shape;12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8810" y="0"/>
            <a:ext cx="367278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五、胡鑫麟留給兒子的星象圖</a:t>
            </a:r>
            <a:endParaRPr/>
          </a:p>
        </p:txBody>
      </p:sp>
      <p:sp>
        <p:nvSpPr>
          <p:cNvPr id="131" name="Google Shape;131;p23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23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3" name="Google Shape;13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1513" y="959475"/>
            <a:ext cx="1896875" cy="1856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46313" y="2815553"/>
            <a:ext cx="4247276" cy="2308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24"/>
          <p:cNvSpPr txBox="1"/>
          <p:nvPr>
            <p:ph idx="1" type="body"/>
          </p:nvPr>
        </p:nvSpPr>
        <p:spPr>
          <a:xfrm>
            <a:off x="4026725" y="1228675"/>
            <a:ext cx="48057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50">
                <a:solidFill>
                  <a:srgbClr val="000000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胡鑫麟（1919-1998），男，臺南人。1950年被捕時32歲。</a:t>
            </a:r>
            <a:endParaRPr sz="1350">
              <a:solidFill>
                <a:srgbClr val="000000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350">
                <a:solidFill>
                  <a:srgbClr val="000000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1932年，考上臺灣總督府臺北高等學校尋常科</a:t>
            </a:r>
            <a:endParaRPr sz="1350">
              <a:solidFill>
                <a:srgbClr val="000000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350">
                <a:solidFill>
                  <a:srgbClr val="000000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1936年，直升臺北高等學校高等科</a:t>
            </a:r>
            <a:endParaRPr sz="1350">
              <a:solidFill>
                <a:srgbClr val="000000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350">
                <a:solidFill>
                  <a:srgbClr val="000000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1939年，臺北高等學校畢業，考進臺北帝國大學醫學部</a:t>
            </a:r>
            <a:endParaRPr sz="1350">
              <a:solidFill>
                <a:srgbClr val="000000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350">
                <a:solidFill>
                  <a:srgbClr val="000000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1941年，臺北帝國大學醫學部第四屆畢業，留在臺北帝國大學附屬醫院擔任眼科醫師。</a:t>
            </a:r>
            <a:endParaRPr sz="1350">
              <a:solidFill>
                <a:srgbClr val="000000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350">
                <a:solidFill>
                  <a:srgbClr val="000000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1944年與醫科學長李鎮源妹妹李碧珠結婚。</a:t>
            </a:r>
            <a:endParaRPr sz="1350">
              <a:solidFill>
                <a:srgbClr val="000000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rgbClr val="000000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 sz="1350">
                <a:solidFill>
                  <a:srgbClr val="000000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1950年捲入台北市工作委員會案被捕，服刑10年</a:t>
            </a:r>
            <a:endParaRPr sz="1350">
              <a:solidFill>
                <a:srgbClr val="000000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41" name="Google Shape;14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9225" y="320013"/>
            <a:ext cx="3166499" cy="450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300"/>
              <a:t>在戒嚴體制下遭受控制的普通人民</a:t>
            </a:r>
            <a:endParaRPr sz="33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一、躲避巡山員的警報器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4436" y="1169525"/>
            <a:ext cx="6335124" cy="401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二、寫有標語的新婚賀卡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6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1952年（民國41年）</a:t>
            </a:r>
            <a:endParaRPr sz="1800">
              <a:solidFill>
                <a:srgbClr val="221F1F"/>
              </a:solidFill>
              <a:latin typeface="LiHei Pro"/>
              <a:ea typeface="LiHei Pro"/>
              <a:cs typeface="LiHei Pro"/>
              <a:sym typeface="LiHei Pr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最高的軍事機關─臺灣省保安司令部制定「印製品加印反共抗俄宣傳標語暫行辦法」</a:t>
            </a:r>
            <a:endParaRPr sz="1800">
              <a:solidFill>
                <a:srgbClr val="221F1F"/>
              </a:solidFill>
              <a:latin typeface="LiHei Pro"/>
              <a:ea typeface="LiHei Pro"/>
              <a:cs typeface="LiHei Pro"/>
              <a:sym typeface="LiHei Pro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 sz="1800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涵蓋喜帖、廣告單、作業簿、說明書，入場券、火柴盒、唱片包裝、香煙紙袋之外，就連家有囍事的結婚請帖，也印上「消滅朱毛，驅逐俄寇」</a:t>
            </a:r>
            <a:endParaRPr/>
          </a:p>
        </p:txBody>
      </p:sp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525" y="1228675"/>
            <a:ext cx="3999900" cy="3733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7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7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5" name="Google Shape;85;p17"/>
          <p:cNvPicPr preferRelativeResize="0"/>
          <p:nvPr/>
        </p:nvPicPr>
        <p:blipFill rotWithShape="1">
          <a:blip r:embed="rId3">
            <a:alphaModFix/>
          </a:blip>
          <a:srcRect b="50000" l="0" r="0" t="0"/>
          <a:stretch/>
        </p:blipFill>
        <p:spPr>
          <a:xfrm>
            <a:off x="1290313" y="212350"/>
            <a:ext cx="6563375" cy="471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8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8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3" name="Google Shape;93;p18"/>
          <p:cNvPicPr preferRelativeResize="0"/>
          <p:nvPr/>
        </p:nvPicPr>
        <p:blipFill rotWithShape="1">
          <a:blip r:embed="rId3">
            <a:alphaModFix/>
          </a:blip>
          <a:srcRect b="0" l="0" r="0" t="50000"/>
          <a:stretch/>
        </p:blipFill>
        <p:spPr>
          <a:xfrm>
            <a:off x="1324400" y="265888"/>
            <a:ext cx="6414450" cy="4611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三、《今天要回家》</a:t>
            </a:r>
            <a:endParaRPr/>
          </a:p>
        </p:txBody>
      </p:sp>
      <p:sp>
        <p:nvSpPr>
          <p:cNvPr id="99" name="Google Shape;99;p19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9"/>
          <p:cNvSpPr txBox="1"/>
          <p:nvPr>
            <p:ph idx="2" type="body"/>
          </p:nvPr>
        </p:nvSpPr>
        <p:spPr>
          <a:xfrm>
            <a:off x="4832400" y="1228675"/>
            <a:ext cx="3999900" cy="391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1969年（民國54年）本土國語電影「今天不回家」的主題曲與插曲專輯，封面人物為當時知名歌手姚蘇蓉</a:t>
            </a:r>
            <a:endParaRPr sz="1800">
              <a:solidFill>
                <a:srgbClr val="221F1F"/>
              </a:solidFill>
              <a:latin typeface="LiHei Pro"/>
              <a:ea typeface="LiHei Pro"/>
              <a:cs typeface="LiHei Pro"/>
              <a:sym typeface="LiHei Pr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─電影講述家庭倫理問題，反映當代臺灣人的社會與家庭壓力</a:t>
            </a:r>
            <a:endParaRPr sz="1800">
              <a:solidFill>
                <a:srgbClr val="221F1F"/>
              </a:solidFill>
              <a:latin typeface="LiHei Pro"/>
              <a:ea typeface="LiHei Pro"/>
              <a:cs typeface="LiHei Pro"/>
              <a:sym typeface="LiHei Pr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800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─電影和歌曲走紅時均以「今天不回家」為名，但由於政府文化單位質疑有妨害家庭溫馨之疑，而更名為「今天要回家」</a:t>
            </a:r>
            <a:endParaRPr sz="1800">
              <a:solidFill>
                <a:srgbClr val="221F1F"/>
              </a:solidFill>
              <a:latin typeface="LiHei Pro"/>
              <a:ea typeface="LiHei Pro"/>
              <a:cs typeface="LiHei Pro"/>
              <a:sym typeface="LiHei Pr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800" u="sng">
                <a:solidFill>
                  <a:schemeClr val="hlink"/>
                </a:solidFill>
                <a:latin typeface="LiHei Pro"/>
                <a:ea typeface="LiHei Pro"/>
                <a:cs typeface="LiHei Pro"/>
                <a:sym typeface="LiHei Pro"/>
                <a:hlinkClick r:id="rId3"/>
              </a:rPr>
              <a:t>https://youtu.be/zTi6ZFuKCg8?si=Yn9LCZnOe_6XcMmR</a:t>
            </a:r>
            <a:endParaRPr sz="1800">
              <a:solidFill>
                <a:srgbClr val="221F1F"/>
              </a:solidFill>
              <a:latin typeface="LiHei Pro"/>
              <a:ea typeface="LiHei Pro"/>
              <a:cs typeface="LiHei Pro"/>
              <a:sym typeface="LiHei Pro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rgbClr val="221F1F"/>
              </a:solidFill>
              <a:latin typeface="LiHei Pro"/>
              <a:ea typeface="LiHei Pro"/>
              <a:cs typeface="LiHei Pro"/>
              <a:sym typeface="LiHei Pro"/>
            </a:endParaRPr>
          </a:p>
        </p:txBody>
      </p:sp>
      <p:pic>
        <p:nvPicPr>
          <p:cNvPr id="101" name="Google Shape;10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750" y="1228675"/>
            <a:ext cx="3925775" cy="366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四、陳澄波受難著服長袖襯衫</a:t>
            </a:r>
            <a:endParaRPr/>
          </a:p>
        </p:txBody>
      </p:sp>
      <p:sp>
        <p:nvSpPr>
          <p:cNvPr id="107" name="Google Shape;107;p20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20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為陳澄波於228事件遇害時身上穿著的長袖襯衫。</a:t>
            </a:r>
            <a:endParaRPr sz="13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─1947年3月11日與市參議員一行赴水上機場談判，被國軍部隊關押</a:t>
            </a:r>
            <a:endParaRPr sz="13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─25日早上與同為市參議員的潘木枝醫師、慶昇戲院老闆柯麟、牙醫盧鈵欽，在嘉義火車站前遭到槍殺。</a:t>
            </a:r>
            <a:endParaRPr sz="13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─此為其中一件長袖襯衫，衣服右胸、左腰際各有一破損處，為當時的槍孔，為228事件代表性證物之一。</a:t>
            </a:r>
            <a:endParaRPr/>
          </a:p>
        </p:txBody>
      </p:sp>
      <p:pic>
        <p:nvPicPr>
          <p:cNvPr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225" y="1382625"/>
            <a:ext cx="4580724" cy="30323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21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21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600"/>
              <a:t>東京美術學校制服獨照</a:t>
            </a:r>
            <a:endParaRPr sz="16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5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─本照片為陳澄波獨照，身著東京美術學校的制服，由陳澄波家族提供</a:t>
            </a:r>
            <a:endParaRPr sz="15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 sz="15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─1924年考入東京美術學校圖畫師範科，其間並利用夜間在東京本鄉繪畫研究所進修素描</a:t>
            </a:r>
            <a:endParaRPr sz="15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 sz="15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─1926年首次入選帝展而聲名大噪，1927年進修研究科。</a:t>
            </a:r>
            <a:endParaRPr sz="1600"/>
          </a:p>
        </p:txBody>
      </p:sp>
      <p:pic>
        <p:nvPicPr>
          <p:cNvPr id="117" name="Google Shape;11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0234" y="55050"/>
            <a:ext cx="339953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